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0" r:id="rId2"/>
    <p:sldId id="313" r:id="rId3"/>
    <p:sldId id="276" r:id="rId4"/>
    <p:sldId id="425" r:id="rId5"/>
    <p:sldId id="426" r:id="rId6"/>
    <p:sldId id="432" r:id="rId7"/>
    <p:sldId id="433" r:id="rId8"/>
    <p:sldId id="434" r:id="rId9"/>
    <p:sldId id="435" r:id="rId10"/>
    <p:sldId id="436" r:id="rId11"/>
    <p:sldId id="430" r:id="rId12"/>
    <p:sldId id="437" r:id="rId13"/>
    <p:sldId id="3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300"/>
            <p14:sldId id="313"/>
            <p14:sldId id="276"/>
            <p14:sldId id="425"/>
            <p14:sldId id="426"/>
            <p14:sldId id="432"/>
            <p14:sldId id="433"/>
            <p14:sldId id="434"/>
            <p14:sldId id="435"/>
            <p14:sldId id="436"/>
            <p14:sldId id="430"/>
            <p14:sldId id="437"/>
          </p14:sldIdLst>
        </p14:section>
        <p14:section name="Icons" id="{2BB70305-F892-6C40-B512-C4829BF1FD4C}">
          <p14:sldIdLst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0B2BFC-BD6F-F909-1D90-066AE2B6D3B2}" name="Ščerbáková Markéta" initials="MŠ" userId="S::marketa.scerbakova@kraj-lbc.cz::f5a074ca-8aa2-42b1-bf7b-d087c961ce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4873"/>
  </p:normalViewPr>
  <p:slideViewPr>
    <p:cSldViewPr snapToGrid="0" snapToObjects="1" showGuides="1">
      <p:cViewPr varScale="1">
        <p:scale>
          <a:sx n="79" d="100"/>
          <a:sy n="79" d="100"/>
        </p:scale>
        <p:origin x="9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4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4F325-1F96-C112-74D3-3DABE031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14C3B2B-6762-7645-27E9-5461B0702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5C51BC-6F1D-E4F6-D337-AEDD4FA38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64A3FE-4832-3DB1-ED39-6A23F410A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74E06-2D85-6BCA-4BC4-A34C08D4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70629C-B126-6225-4C8A-625EA273C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75E7D0-CAF0-EAF5-20E3-12A0AE53C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DE4063-445C-D3E3-9977-B35B18D2C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40BA-0E5A-E28B-090F-F476B1B8A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2100A8D-8407-748D-C9D6-7BD43B753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38430F-CD64-0285-A23A-3B61E3F31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933908-18FF-E7EB-C201-06BD64702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BB2E-0E90-1FBA-25CF-F00B72C9C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4055AC-6C04-1740-3990-46A53D742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8387819-9496-F973-A581-B642A2162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D8BB85-53F0-C306-3213-B148B7FD3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6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9847-2F81-613A-0BFA-6FF475F77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C08B04-ADDD-B65F-2FB1-305BD5975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F669B7A-825D-7664-9DAA-0689E3953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F97805-2016-A6AA-7448-97176BEDD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8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163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684" r:id="rId47"/>
    <p:sldLayoutId id="2147483710" r:id="rId48"/>
    <p:sldLayoutId id="2147483709" r:id="rId49"/>
    <p:sldLayoutId id="2147483713" r:id="rId50"/>
    <p:sldLayoutId id="2147483717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Zástupný symbol obrázku 25" descr="Obsah obrázku budova, sloup, arkáda, strop&#10;&#10;Obsah generovaný pomocí AI může být nesprávný.">
            <a:extLst>
              <a:ext uri="{FF2B5EF4-FFF2-40B4-BE49-F238E27FC236}">
                <a16:creationId xmlns:a16="http://schemas.microsoft.com/office/drawing/2014/main" id="{6F358EF7-9AF9-77E5-5443-6DA76CDB5D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6800" y="3475038"/>
            <a:ext cx="4265613" cy="2697162"/>
          </a:xfrm>
        </p:spPr>
      </p:pic>
      <p:pic>
        <p:nvPicPr>
          <p:cNvPr id="23" name="Zástupný symbol obrázku 22" descr="Obsah obrázku venku, tráva, budova, rostlina&#10;&#10;Obsah generovaný pomocí AI může být nesprávný.">
            <a:extLst>
              <a:ext uri="{FF2B5EF4-FFF2-40B4-BE49-F238E27FC236}">
                <a16:creationId xmlns:a16="http://schemas.microsoft.com/office/drawing/2014/main" id="{4900EBB7-0EBE-5818-9BA4-137B21511D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0322" y="3474720"/>
            <a:ext cx="4265677" cy="2697480"/>
          </a:xfrm>
        </p:spPr>
      </p:pic>
      <p:pic>
        <p:nvPicPr>
          <p:cNvPr id="7" name="Zástupný symbol obrázku 6" descr="Obsah obrázku venku, obloha, strom, tráva&#10;&#10;Obsah generovaný pomocí AI může být nesprávný.">
            <a:extLst>
              <a:ext uri="{FF2B5EF4-FFF2-40B4-BE49-F238E27FC236}">
                <a16:creationId xmlns:a16="http://schemas.microsoft.com/office/drawing/2014/main" id="{E1E5704B-6219-5A06-C11C-210D78B853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Zástupný symbol obrázku 3" descr="Obsah obrázku venku, obloha, budova, strom&#10;&#10;Obsah generovaný pomocí AI může být nesprávný.">
            <a:extLst>
              <a:ext uri="{FF2B5EF4-FFF2-40B4-BE49-F238E27FC236}">
                <a16:creationId xmlns:a16="http://schemas.microsoft.com/office/drawing/2014/main" id="{04A9AAF8-3C90-062D-97B3-C365B16656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4016190" y="2286000"/>
            <a:ext cx="4159622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18045" y="2747092"/>
            <a:ext cx="40577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000" b="1" spc="6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Aspekty péče o objekty z hlediska památkové péče</a:t>
            </a:r>
          </a:p>
          <a:p>
            <a:pPr algn="ctr">
              <a:lnSpc>
                <a:spcPct val="80000"/>
              </a:lnSpc>
            </a:pPr>
            <a:endParaRPr lang="cs-CZ" sz="2000" b="1" spc="6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3991" y="3608385"/>
            <a:ext cx="3664772" cy="24718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kern="0" dirty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Mgr. Bc. Markéta Ščerbáková</a:t>
            </a:r>
            <a:endParaRPr lang="en-US" sz="1000" i="1" dirty="0">
              <a:solidFill>
                <a:schemeClr val="tx1">
                  <a:alpha val="60000"/>
                </a:schemeClr>
              </a:solidFill>
              <a:latin typeface="Titillium Light" charset="0"/>
              <a:ea typeface="Titillium Light" charset="0"/>
              <a:cs typeface="Titillium Light" charset="0"/>
            </a:endParaRPr>
          </a:p>
        </p:txBody>
      </p:sp>
      <p:sp>
        <p:nvSpPr>
          <p:cNvPr id="12" name="Preciosa Division – Name of the Presentation">
            <a:extLst>
              <a:ext uri="{FF2B5EF4-FFF2-40B4-BE49-F238E27FC236}">
                <a16:creationId xmlns:a16="http://schemas.microsoft.com/office/drawing/2014/main" id="{4882EB8A-90A5-4CDD-A208-8A3D18026CA3}"/>
              </a:ext>
            </a:extLst>
          </p:cNvPr>
          <p:cNvSpPr txBox="1"/>
          <p:nvPr/>
        </p:nvSpPr>
        <p:spPr>
          <a:xfrm>
            <a:off x="147052" y="6520897"/>
            <a:ext cx="516733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D59529E-1588-490E-8621-331C27483164}"/>
              </a:ext>
            </a:extLst>
          </p:cNvPr>
          <p:cNvSpPr/>
          <p:nvPr/>
        </p:nvSpPr>
        <p:spPr>
          <a:xfrm>
            <a:off x="11036338" y="6479861"/>
            <a:ext cx="1008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41F2227-55E6-4008-9B1B-5F738558C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9070-57E0-3BA8-7BBE-3AAAAFCC7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2C24F4-B935-8EB5-4BD7-CF6AA5FD7988}"/>
              </a:ext>
            </a:extLst>
          </p:cNvPr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Časté chyby x dobrá praxe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C5D9A5-3B73-94BC-FE20-B0CCA030A293}"/>
              </a:ext>
            </a:extLst>
          </p:cNvPr>
          <p:cNvCxnSpPr>
            <a:cxnSpLocks/>
          </p:cNvCxnSpPr>
          <p:nvPr/>
        </p:nvCxnSpPr>
        <p:spPr>
          <a:xfrm>
            <a:off x="389970" y="1027256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52AB674E-8E59-9D67-795E-D59B5ADFA7E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3B66194-881E-F055-E7A5-53A014F4A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296F222-98AD-1A9C-441A-79FA6BD82B71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rázku 3" descr="Obsah obrázku venku, mrak, strom, budova&#10;&#10;Obsah generovaný pomocí AI může být nesprávný.">
            <a:extLst>
              <a:ext uri="{FF2B5EF4-FFF2-40B4-BE49-F238E27FC236}">
                <a16:creationId xmlns:a16="http://schemas.microsoft.com/office/drawing/2014/main" id="{6D859032-8E21-896B-52BD-2FF9B63DEA5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95F6AF4-04B6-7640-7AB4-AB195F149132}"/>
              </a:ext>
            </a:extLst>
          </p:cNvPr>
          <p:cNvSpPr txBox="1"/>
          <p:nvPr/>
        </p:nvSpPr>
        <p:spPr>
          <a:xfrm>
            <a:off x="473386" y="1310289"/>
            <a:ext cx="78048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u="sng" dirty="0"/>
              <a:t>Na co si dát pozor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Rychlé opravy „po svém“</a:t>
            </a:r>
            <a:r>
              <a:rPr lang="cs-CZ" dirty="0"/>
              <a:t> bez konzultace → riziko sankcí nebo nutnosti vše přestavět.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Nedostatečná údržba</a:t>
            </a:r>
            <a:r>
              <a:rPr lang="cs-CZ" dirty="0"/>
              <a:t> → zhoršení technického stavu, dražší opravy v budoucnu.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Nerespektování tradičních materiálů</a:t>
            </a:r>
            <a:r>
              <a:rPr lang="cs-CZ" dirty="0"/>
              <a:t> (např. plastová okna).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Podcenění vlivu drobných zásahů</a:t>
            </a:r>
            <a:r>
              <a:rPr lang="cs-CZ" dirty="0"/>
              <a:t> – dlažba, nátěry, moderní prvky v historickém prostředí.</a:t>
            </a:r>
          </a:p>
          <a:p>
            <a:pPr lvl="0">
              <a:spcAft>
                <a:spcPts val="600"/>
              </a:spcAft>
            </a:pPr>
            <a:endParaRPr lang="pl-PL" u="sng" dirty="0"/>
          </a:p>
          <a:p>
            <a:pPr lvl="0">
              <a:spcAft>
                <a:spcPts val="600"/>
              </a:spcAft>
            </a:pPr>
            <a:r>
              <a:rPr lang="pl-PL" u="sng" dirty="0"/>
              <a:t>Když se věci dělají správně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Pravidelná údržba</a:t>
            </a:r>
            <a:r>
              <a:rPr lang="cs-CZ" dirty="0"/>
              <a:t> – levnější než velké opravy.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Spolupráce s odborníky</a:t>
            </a:r>
            <a:r>
              <a:rPr lang="cs-CZ" dirty="0"/>
              <a:t> – architekt, řemeslníci se zkušeností s památkami.</a:t>
            </a:r>
          </a:p>
        </p:txBody>
      </p:sp>
    </p:spTree>
    <p:extLst>
      <p:ext uri="{BB962C8B-B14F-4D97-AF65-F5344CB8AC3E}">
        <p14:creationId xmlns:p14="http://schemas.microsoft.com/office/powerpoint/2010/main" val="189617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Doporučení a odkazy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80480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Konzultovat záměr obnovy objektu s památkářem na ORP (seznam je přílohou prezentace).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Projednat projektovou dokumentaci v rozpracovanosti s Národním památkovým ústavem (viz příloha prezentace).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 případě pochybností nebo jiných dotazů kontaktovat pracovníky oddělení památkové péče KÚLK (příloha prezentace).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Památková péče = zákon č. 20/1987 Sb., o státní památkové péči a prováděcí vyhláška č. 66/1988 Sb.</a:t>
            </a:r>
          </a:p>
          <a:p>
            <a:pPr>
              <a:spcAft>
                <a:spcPts val="600"/>
              </a:spcAft>
            </a:pPr>
            <a:r>
              <a:rPr lang="cs-CZ" b="1" dirty="0"/>
              <a:t>Pojmy</a:t>
            </a:r>
            <a:r>
              <a:rPr lang="cs-CZ" dirty="0"/>
              <a:t>:</a:t>
            </a:r>
          </a:p>
          <a:p>
            <a:pPr>
              <a:spcAft>
                <a:spcPts val="600"/>
              </a:spcAft>
            </a:pPr>
            <a:r>
              <a:rPr lang="cs-CZ" dirty="0"/>
              <a:t>MPZ – městská památková zóna</a:t>
            </a:r>
          </a:p>
          <a:p>
            <a:pPr>
              <a:spcAft>
                <a:spcPts val="600"/>
              </a:spcAft>
            </a:pPr>
            <a:r>
              <a:rPr lang="cs-CZ" dirty="0"/>
              <a:t>ORP – obecní úřad obce s rozšířenou působností</a:t>
            </a:r>
          </a:p>
          <a:p>
            <a:pPr>
              <a:spcAft>
                <a:spcPts val="600"/>
              </a:spcAft>
            </a:pPr>
            <a:r>
              <a:rPr lang="cs-CZ" dirty="0"/>
              <a:t>NPÚ – Národní památkový ústav (odborná organizace státní památkové péče)</a:t>
            </a:r>
          </a:p>
          <a:p>
            <a:pPr>
              <a:spcAft>
                <a:spcPts val="600"/>
              </a:spcAft>
            </a:pPr>
            <a:r>
              <a:rPr lang="cs-CZ" dirty="0"/>
              <a:t>MK – Ministerstvo kultury</a:t>
            </a:r>
          </a:p>
          <a:p>
            <a:pPr>
              <a:spcAft>
                <a:spcPts val="600"/>
              </a:spcAft>
            </a:pPr>
            <a:r>
              <a:rPr lang="cs-CZ" dirty="0"/>
              <a:t>OOP – opatření obecné povahy</a:t>
            </a:r>
          </a:p>
          <a:p>
            <a:pPr>
              <a:spcAft>
                <a:spcPts val="600"/>
              </a:spcAft>
            </a:pPr>
            <a:r>
              <a:rPr lang="cs-CZ" dirty="0"/>
              <a:t>KÚLK – Krajský úřad Libereckého kraje</a:t>
            </a:r>
          </a:p>
        </p:txBody>
      </p:sp>
      <p:pic>
        <p:nvPicPr>
          <p:cNvPr id="12" name="Zástupný symbol obrázku 11" descr="Obsah obrázku venku, mrak, okno, obloha&#10;&#10;Obsah generovaný pomocí AI může být nesprávný.">
            <a:extLst>
              <a:ext uri="{FF2B5EF4-FFF2-40B4-BE49-F238E27FC236}">
                <a16:creationId xmlns:a16="http://schemas.microsoft.com/office/drawing/2014/main" id="{D1049CE4-8E79-2DB1-66F5-D6C9F27293A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</p:spPr>
      </p:pic>
    </p:spTree>
    <p:extLst>
      <p:ext uri="{BB962C8B-B14F-4D97-AF65-F5344CB8AC3E}">
        <p14:creationId xmlns:p14="http://schemas.microsoft.com/office/powerpoint/2010/main" val="13277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A208-B0C6-04F5-7848-55B30484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budova, venku, zima, okno&#10;&#10;Obsah generovaný pomocí AI může být nesprávný.">
            <a:extLst>
              <a:ext uri="{FF2B5EF4-FFF2-40B4-BE49-F238E27FC236}">
                <a16:creationId xmlns:a16="http://schemas.microsoft.com/office/drawing/2014/main" id="{7672E2FE-4304-6495-8A1E-7ED24574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07350E-3CA8-39CC-32F3-0050AE2E71F9}"/>
              </a:ext>
            </a:extLst>
          </p:cNvPr>
          <p:cNvSpPr/>
          <p:nvPr/>
        </p:nvSpPr>
        <p:spPr>
          <a:xfrm>
            <a:off x="2360577" y="4686015"/>
            <a:ext cx="7470842" cy="858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F2763-084D-836B-DC80-13C17CB693B6}"/>
              </a:ext>
            </a:extLst>
          </p:cNvPr>
          <p:cNvSpPr txBox="1"/>
          <p:nvPr/>
        </p:nvSpPr>
        <p:spPr>
          <a:xfrm>
            <a:off x="2273028" y="4992010"/>
            <a:ext cx="76459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000" b="1" kern="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Udržovaný majetek je vizitkou organizace i jejího vedení</a:t>
            </a:r>
          </a:p>
        </p:txBody>
      </p:sp>
      <p:sp>
        <p:nvSpPr>
          <p:cNvPr id="12" name="Preciosa Division – Name of the Presentation">
            <a:extLst>
              <a:ext uri="{FF2B5EF4-FFF2-40B4-BE49-F238E27FC236}">
                <a16:creationId xmlns:a16="http://schemas.microsoft.com/office/drawing/2014/main" id="{47EB8FA7-3E44-A29E-CE73-4CC8FF770CB6}"/>
              </a:ext>
            </a:extLst>
          </p:cNvPr>
          <p:cNvSpPr txBox="1"/>
          <p:nvPr/>
        </p:nvSpPr>
        <p:spPr>
          <a:xfrm>
            <a:off x="147052" y="6520897"/>
            <a:ext cx="516733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AFF893B-20E0-40DE-3DBB-6C010E4D255D}"/>
              </a:ext>
            </a:extLst>
          </p:cNvPr>
          <p:cNvSpPr/>
          <p:nvPr/>
        </p:nvSpPr>
        <p:spPr>
          <a:xfrm>
            <a:off x="11036338" y="6479861"/>
            <a:ext cx="1008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1E3E640-D1D5-14FE-5B50-AAA96CAEB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57552" y="3911627"/>
            <a:ext cx="2076894" cy="4021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200" spc="600" dirty="0">
                <a:latin typeface="Titillium" charset="0"/>
                <a:ea typeface="Titillium" charset="0"/>
                <a:cs typeface="Titillium" charset="0"/>
              </a:rPr>
              <a:t>DĚKUJI!</a:t>
            </a:r>
            <a:endParaRPr lang="en-US" sz="1200" spc="6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7" name="Headline of the slide">
            <a:extLst>
              <a:ext uri="{FF2B5EF4-FFF2-40B4-BE49-F238E27FC236}">
                <a16:creationId xmlns:a16="http://schemas.microsoft.com/office/drawing/2014/main" id="{B4D87843-6632-4033-B995-3BE3487C5340}"/>
              </a:ext>
            </a:extLst>
          </p:cNvPr>
          <p:cNvSpPr txBox="1">
            <a:spLocks/>
          </p:cNvSpPr>
          <p:nvPr/>
        </p:nvSpPr>
        <p:spPr>
          <a:xfrm>
            <a:off x="1383145" y="2544242"/>
            <a:ext cx="9425709" cy="107217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cs-CZ" dirty="0">
                <a:solidFill>
                  <a:schemeClr val="bg1"/>
                </a:solidFill>
              </a:rPr>
              <a:t>Liberecký kraj</a:t>
            </a:r>
          </a:p>
        </p:txBody>
      </p:sp>
      <p:sp>
        <p:nvSpPr>
          <p:cNvPr id="9" name="Preciosa Division Name…">
            <a:extLst>
              <a:ext uri="{FF2B5EF4-FFF2-40B4-BE49-F238E27FC236}">
                <a16:creationId xmlns:a16="http://schemas.microsoft.com/office/drawing/2014/main" id="{E4776328-7E2B-4A21-B11B-5BC39B501CF3}"/>
              </a:ext>
            </a:extLst>
          </p:cNvPr>
          <p:cNvSpPr txBox="1"/>
          <p:nvPr/>
        </p:nvSpPr>
        <p:spPr>
          <a:xfrm>
            <a:off x="1127616" y="5833932"/>
            <a:ext cx="9936768" cy="797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30000"/>
              </a:lnSpc>
              <a:defRPr sz="2800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Jezu 642, 460 01 Liberec</a:t>
            </a:r>
          </a:p>
          <a:p>
            <a:pPr algn="ctr">
              <a:lnSpc>
                <a:spcPct val="130000"/>
              </a:lnSpc>
              <a:defRPr sz="2800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+420 48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podatelna(at)kraj-lbc.cz</a:t>
            </a:r>
          </a:p>
          <a:p>
            <a:pPr algn="ctr">
              <a:lnSpc>
                <a:spcPct val="130000"/>
              </a:lnSpc>
              <a:defRPr sz="2800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www.lbc-kraj.cz</a:t>
            </a:r>
          </a:p>
        </p:txBody>
      </p:sp>
    </p:spTree>
    <p:extLst>
      <p:ext uri="{BB962C8B-B14F-4D97-AF65-F5344CB8AC3E}">
        <p14:creationId xmlns:p14="http://schemas.microsoft.com/office/powerpoint/2010/main" val="5370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422" y="2114026"/>
            <a:ext cx="325687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Identifikace majetku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774" y="1947929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400783" y="1844001"/>
            <a:ext cx="0" cy="1854086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05422" y="2583927"/>
            <a:ext cx="2857376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Dělení podle památkového zákona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774" y="2553694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2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5422" y="3219291"/>
            <a:ext cx="2870399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Role příspěvkové organizace jako správce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774" y="3176463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3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73CA504-D9AF-4181-99D9-CF9AC805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3" y="380232"/>
            <a:ext cx="9000517" cy="509645"/>
          </a:xfrm>
        </p:spPr>
        <p:txBody>
          <a:bodyPr/>
          <a:lstStyle/>
          <a:p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Správa nemovitého majetku v kontextu památkové péče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Preciosa Division – Name of the Presentation">
            <a:extLst>
              <a:ext uri="{FF2B5EF4-FFF2-40B4-BE49-F238E27FC236}">
                <a16:creationId xmlns:a16="http://schemas.microsoft.com/office/drawing/2014/main" id="{3F003BF1-E444-40EB-BF4F-C5718F8CAA08}"/>
              </a:ext>
            </a:extLst>
          </p:cNvPr>
          <p:cNvSpPr txBox="1"/>
          <p:nvPr/>
        </p:nvSpPr>
        <p:spPr>
          <a:xfrm>
            <a:off x="147052" y="6479861"/>
            <a:ext cx="538810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22B8E6E1-2FA3-4A3F-B2A8-935C0C412522}"/>
              </a:ext>
            </a:extLst>
          </p:cNvPr>
          <p:cNvSpPr/>
          <p:nvPr/>
        </p:nvSpPr>
        <p:spPr>
          <a:xfrm>
            <a:off x="11036338" y="6479861"/>
            <a:ext cx="1008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4B03BE9-88AF-42F8-B37B-6189E80F6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023FB-54C8-EDF7-B4E1-49330886CF7D}"/>
              </a:ext>
            </a:extLst>
          </p:cNvPr>
          <p:cNvSpPr txBox="1"/>
          <p:nvPr/>
        </p:nvSpPr>
        <p:spPr>
          <a:xfrm>
            <a:off x="950073" y="4462248"/>
            <a:ext cx="910970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Odbor kultury, památkové péče a cestovního ruchu</a:t>
            </a:r>
          </a:p>
          <a:p>
            <a:pPr lvl="0"/>
            <a:r>
              <a:rPr lang="cs-CZ" sz="2400" i="1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Mgr. Bc. Markéta Ščerbáková</a:t>
            </a:r>
          </a:p>
          <a:p>
            <a:r>
              <a:rPr lang="cs-CZ" sz="2400" i="1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Tel:</a:t>
            </a:r>
            <a:r>
              <a:rPr lang="en-US" sz="2400" kern="0" dirty="0">
                <a:effectLst/>
              </a:rPr>
              <a:t>+420 485 226 </a:t>
            </a:r>
            <a:r>
              <a:rPr lang="cs-CZ" sz="2400" kern="0" dirty="0">
                <a:effectLst/>
              </a:rPr>
              <a:t>591, +420 725 259 890</a:t>
            </a:r>
          </a:p>
          <a:p>
            <a:pPr lvl="0"/>
            <a:r>
              <a:rPr lang="cs-CZ" sz="2400" i="1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Mail: marketa.scerbakova@kraj-lbc.cz</a:t>
            </a:r>
            <a:endParaRPr lang="en-US" sz="2400" i="1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A62B15F1-4376-6CCA-DF1F-CEC5888E3F4C}"/>
              </a:ext>
            </a:extLst>
          </p:cNvPr>
          <p:cNvCxnSpPr>
            <a:cxnSpLocks/>
          </p:cNvCxnSpPr>
          <p:nvPr/>
        </p:nvCxnSpPr>
        <p:spPr>
          <a:xfrm>
            <a:off x="914721" y="3992346"/>
            <a:ext cx="9750261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5">
            <a:extLst>
              <a:ext uri="{FF2B5EF4-FFF2-40B4-BE49-F238E27FC236}">
                <a16:creationId xmlns:a16="http://schemas.microsoft.com/office/drawing/2014/main" id="{EB1BD81D-B7EE-C413-14F4-FC2319510AA6}"/>
              </a:ext>
            </a:extLst>
          </p:cNvPr>
          <p:cNvSpPr txBox="1"/>
          <p:nvPr/>
        </p:nvSpPr>
        <p:spPr>
          <a:xfrm>
            <a:off x="6437094" y="1920693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4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9C867BEC-0081-6345-2CAE-CEE35E791B3E}"/>
              </a:ext>
            </a:extLst>
          </p:cNvPr>
          <p:cNvCxnSpPr>
            <a:cxnSpLocks/>
          </p:cNvCxnSpPr>
          <p:nvPr/>
        </p:nvCxnSpPr>
        <p:spPr>
          <a:xfrm>
            <a:off x="7114447" y="1761170"/>
            <a:ext cx="0" cy="1854086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2">
            <a:extLst>
              <a:ext uri="{FF2B5EF4-FFF2-40B4-BE49-F238E27FC236}">
                <a16:creationId xmlns:a16="http://schemas.microsoft.com/office/drawing/2014/main" id="{069E3CEA-A01F-6ED3-C1BC-AA03A5F7DE52}"/>
              </a:ext>
            </a:extLst>
          </p:cNvPr>
          <p:cNvSpPr txBox="1"/>
          <p:nvPr/>
        </p:nvSpPr>
        <p:spPr>
          <a:xfrm>
            <a:off x="7328648" y="2660533"/>
            <a:ext cx="2857376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Chyby a dobrá praxe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52A15956-24DA-51CC-81D5-EC52CA42DACF}"/>
              </a:ext>
            </a:extLst>
          </p:cNvPr>
          <p:cNvSpPr txBox="1"/>
          <p:nvPr/>
        </p:nvSpPr>
        <p:spPr>
          <a:xfrm>
            <a:off x="6399824" y="2549445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5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BCBE5486-F7AD-3D5D-D96B-F7E9C6DF0BC1}"/>
              </a:ext>
            </a:extLst>
          </p:cNvPr>
          <p:cNvSpPr txBox="1"/>
          <p:nvPr/>
        </p:nvSpPr>
        <p:spPr>
          <a:xfrm>
            <a:off x="7328648" y="3265808"/>
            <a:ext cx="2870399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Doporučení a odkazy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8710C9A1-2E91-C7D3-BA52-B17B20C96BD0}"/>
              </a:ext>
            </a:extLst>
          </p:cNvPr>
          <p:cNvSpPr txBox="1"/>
          <p:nvPr/>
        </p:nvSpPr>
        <p:spPr>
          <a:xfrm>
            <a:off x="6437094" y="3172058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6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DF1C1B4C-3562-0EEC-C38C-F26FD3487365}"/>
              </a:ext>
            </a:extLst>
          </p:cNvPr>
          <p:cNvSpPr txBox="1"/>
          <p:nvPr/>
        </p:nvSpPr>
        <p:spPr>
          <a:xfrm>
            <a:off x="7328648" y="1959503"/>
            <a:ext cx="2857376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Komunikace se zástupci památkové péče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80147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Správa nemovitého majetku v kontextu památkové péče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192626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6633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Příspěvkové organizace často spravují různorodý majetek – budovy, pozemky, technické objekty, garáže apod.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Některé z nich spadají do památkové ochrany:</a:t>
            </a:r>
          </a:p>
          <a:p>
            <a:r>
              <a:rPr lang="cs-CZ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jsou prohlášené za kulturní památku,</a:t>
            </a:r>
          </a:p>
          <a:p>
            <a:pPr lvl="1"/>
            <a:r>
              <a:rPr lang="cs-CZ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leží v městské památkové zóně,</a:t>
            </a:r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případně zasahují do ochranného pásma národní kulturní památky.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Cílem prezentace je vysvětlit povinnosti a praktické postupy srozumitelně a bez složitých právních odkazů.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Zástupný symbol obrázku 6" descr="Obsah obrázku venku, budova, obloha, vánoční stromeček&#10;&#10;Obsah generovaný pomocí AI může být nesprávný.">
            <a:extLst>
              <a:ext uri="{FF2B5EF4-FFF2-40B4-BE49-F238E27FC236}">
                <a16:creationId xmlns:a16="http://schemas.microsoft.com/office/drawing/2014/main" id="{5ECA2682-9E7B-254D-EF1A-29E5A4A8D2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Jaký majetek spravujete?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5" y="1467452"/>
            <a:ext cx="710446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u="sng" dirty="0"/>
              <a:t>Typy nemovitostí ve správě organizací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lvl="0">
              <a:spcAft>
                <a:spcPts val="600"/>
              </a:spcAft>
            </a:pPr>
            <a:r>
              <a:rPr lang="cs-CZ" dirty="0"/>
              <a:t>Provozní budovy, garáže, sklady, zahrady aj.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Kulturní památky</a:t>
            </a:r>
            <a:r>
              <a:rPr lang="cs-CZ" dirty="0"/>
              <a:t> – objekty, které jimi byly prohlášeny pro svou kulturně historickou hodnotu.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Nemovitosti v památkové zóně</a:t>
            </a:r>
            <a:r>
              <a:rPr lang="cs-CZ" dirty="0"/>
              <a:t> – zde je chráněný charakter celého území.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Pozemky v ochranném pásmu národní kulturní památky</a:t>
            </a:r>
            <a:r>
              <a:rPr lang="cs-CZ" dirty="0"/>
              <a:t> – hlídá se, aby zásahy v území nenarušily samotnou památku, pro kterou bylo ochranné pásmo vyhlášeno.</a:t>
            </a:r>
          </a:p>
          <a:p>
            <a:pPr lvl="0"/>
            <a:endParaRPr lang="cs-CZ" dirty="0"/>
          </a:p>
          <a:p>
            <a:pPr lvl="2"/>
            <a:r>
              <a:rPr lang="cs-CZ" dirty="0"/>
              <a:t>Každý typ má jinou úroveň omezení a potřebné komunikace s památkáři.</a:t>
            </a:r>
          </a:p>
          <a:p>
            <a:pPr lvl="2"/>
            <a:endParaRPr lang="cs-CZ" dirty="0"/>
          </a:p>
          <a:p>
            <a:pPr lvl="0"/>
            <a:endParaRPr lang="cs-CZ" dirty="0"/>
          </a:p>
        </p:txBody>
      </p:sp>
      <p:pic>
        <p:nvPicPr>
          <p:cNvPr id="3" name="Zástupný symbol obrázku 2" descr="Obsah obrázku venku, strom, obloha, tráva&#10;&#10;Obsah generovaný pomocí AI může být nesprávný.">
            <a:extLst>
              <a:ext uri="{FF2B5EF4-FFF2-40B4-BE49-F238E27FC236}">
                <a16:creationId xmlns:a16="http://schemas.microsoft.com/office/drawing/2014/main" id="{992F011F-1CDC-7DE4-1891-531069E5FCC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afický objekt 7" descr="Žárovka">
            <a:extLst>
              <a:ext uri="{FF2B5EF4-FFF2-40B4-BE49-F238E27FC236}">
                <a16:creationId xmlns:a16="http://schemas.microsoft.com/office/drawing/2014/main" id="{3158AD80-E8D5-26D3-7929-308675084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068" y="4711409"/>
            <a:ext cx="828355" cy="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5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Co znamená „kulturní památka“ pro běžný provoz?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212081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rázku 3" descr="Obsah obrázku venku, budova, socha, obloha&#10;&#10;Obsah generovaný pomocí AI může být nesprávný.">
            <a:extLst>
              <a:ext uri="{FF2B5EF4-FFF2-40B4-BE49-F238E27FC236}">
                <a16:creationId xmlns:a16="http://schemas.microsoft.com/office/drawing/2014/main" id="{41D67848-DD1B-FD9B-228C-EA06997FEA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422457F-4EE9-AAED-084A-C0EF192D8318}"/>
              </a:ext>
            </a:extLst>
          </p:cNvPr>
          <p:cNvSpPr txBox="1"/>
          <p:nvPr/>
        </p:nvSpPr>
        <p:spPr>
          <a:xfrm>
            <a:off x="473386" y="1467452"/>
            <a:ext cx="735738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u="sng" dirty="0"/>
              <a:t>Praktické dopady památkové ochrany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lvl="0">
              <a:spcAft>
                <a:spcPts val="600"/>
              </a:spcAft>
            </a:pPr>
            <a:r>
              <a:rPr lang="cs-CZ" dirty="0"/>
              <a:t>Objekt má </a:t>
            </a:r>
            <a:r>
              <a:rPr lang="cs-CZ" b="1" dirty="0"/>
              <a:t>zvýšenou míru ochrany</a:t>
            </a:r>
            <a:r>
              <a:rPr lang="cs-CZ" dirty="0"/>
              <a:t> – obnova objektu podléhá souhlasu správního orgánu.</a:t>
            </a:r>
          </a:p>
          <a:p>
            <a:pPr lvl="0">
              <a:spcAft>
                <a:spcPts val="600"/>
              </a:spcAft>
            </a:pPr>
            <a:r>
              <a:rPr lang="cs-CZ" dirty="0"/>
              <a:t>Je třeba </a:t>
            </a:r>
            <a:r>
              <a:rPr lang="cs-CZ" b="1" dirty="0"/>
              <a:t>chránit historické a architektonické hodnoty</a:t>
            </a:r>
            <a:r>
              <a:rPr lang="cs-CZ" dirty="0"/>
              <a:t> objektu.</a:t>
            </a:r>
          </a:p>
          <a:p>
            <a:pPr lvl="0">
              <a:spcAft>
                <a:spcPts val="600"/>
              </a:spcAft>
            </a:pPr>
            <a:r>
              <a:rPr lang="cs-CZ" dirty="0"/>
              <a:t>Co to znamená v praxi: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údržba musí být citlivá a odborně vedená,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nelze libovolně měnit vzhled (okna, dveře, fasády, střechy),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i malá úprava může mít velký dopad na hodnotu objektu.</a:t>
            </a:r>
          </a:p>
          <a:p>
            <a:pPr lvl="0">
              <a:spcAft>
                <a:spcPts val="600"/>
              </a:spcAft>
            </a:pPr>
            <a:endParaRPr lang="cs-CZ" dirty="0"/>
          </a:p>
          <a:p>
            <a:pPr lvl="0">
              <a:spcAft>
                <a:spcPts val="600"/>
              </a:spcAft>
            </a:pPr>
            <a:r>
              <a:rPr lang="cs-CZ" dirty="0"/>
              <a:t>Výhoda: dobře udržovaná památka má vyšší prestiž a hodnotu.</a:t>
            </a:r>
          </a:p>
          <a:p>
            <a:pPr lvl="0">
              <a:spcAft>
                <a:spcPts val="600"/>
              </a:spcAft>
            </a:pPr>
            <a:endParaRPr lang="cs-CZ" dirty="0"/>
          </a:p>
          <a:p>
            <a:pPr lvl="2">
              <a:spcAft>
                <a:spcPts val="600"/>
              </a:spcAft>
            </a:pPr>
            <a:r>
              <a:rPr lang="cs-CZ" dirty="0"/>
              <a:t>Ne vždy je za kulturní památku s budovou prohlášen i pozemek.</a:t>
            </a:r>
          </a:p>
          <a:p>
            <a:pPr lvl="0">
              <a:spcAft>
                <a:spcPts val="600"/>
              </a:spcAft>
            </a:pPr>
            <a:endParaRPr lang="cs-CZ" dirty="0"/>
          </a:p>
        </p:txBody>
      </p:sp>
      <p:pic>
        <p:nvPicPr>
          <p:cNvPr id="11" name="Grafický objekt 10" descr="Žárovka">
            <a:extLst>
              <a:ext uri="{FF2B5EF4-FFF2-40B4-BE49-F238E27FC236}">
                <a16:creationId xmlns:a16="http://schemas.microsoft.com/office/drawing/2014/main" id="{305B6498-5702-1C2A-00CD-7BA6A9C33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707" y="5231741"/>
            <a:ext cx="828355" cy="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34EC4-3EDB-6536-E875-74BD38D30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791F74-D2E2-8B1E-FE10-60A2313023ED}"/>
              </a:ext>
            </a:extLst>
          </p:cNvPr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Památková zóna a ochranné pásmo?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3E949C-FEAE-EDAE-E256-8B05B67B2524}"/>
              </a:ext>
            </a:extLst>
          </p:cNvPr>
          <p:cNvCxnSpPr>
            <a:cxnSpLocks/>
          </p:cNvCxnSpPr>
          <p:nvPr/>
        </p:nvCxnSpPr>
        <p:spPr>
          <a:xfrm>
            <a:off x="389970" y="1027256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0A7302F-7234-79D0-9A90-8C44E68C4957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61F5977-2991-FAD7-A77B-2ABBEA9BD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467AAA5-9564-B1AA-5699-D0B0552AAEAF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obrázku 7" descr="Obsah obrázku mapa, text, Plán, atlas&#10;&#10;Obsah generovaný pomocí AI může být nesprávný.">
            <a:extLst>
              <a:ext uri="{FF2B5EF4-FFF2-40B4-BE49-F238E27FC236}">
                <a16:creationId xmlns:a16="http://schemas.microsoft.com/office/drawing/2014/main" id="{E489A5DA-1298-4C3D-EC38-679336D0FD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390EE0-7BC2-4433-077D-405F8696956F}"/>
              </a:ext>
            </a:extLst>
          </p:cNvPr>
          <p:cNvSpPr txBox="1"/>
          <p:nvPr/>
        </p:nvSpPr>
        <p:spPr>
          <a:xfrm>
            <a:off x="473386" y="1467452"/>
            <a:ext cx="78145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u="sng" dirty="0"/>
              <a:t>Jaký je mezi nimi rozdíl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lvl="0">
              <a:spcAft>
                <a:spcPts val="600"/>
              </a:spcAft>
            </a:pPr>
            <a:r>
              <a:rPr lang="cs-CZ" b="1" dirty="0"/>
              <a:t>Památková zóna </a:t>
            </a:r>
            <a:r>
              <a:rPr lang="cs-CZ" dirty="0"/>
              <a:t>(MK OOP)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chrání celek – urbanismus, materiály, tradiční prvky, měřítko zástavby,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zásahy nesmí narušit charakter prostředí.</a:t>
            </a:r>
          </a:p>
          <a:p>
            <a:pPr lvl="0">
              <a:spcAft>
                <a:spcPts val="600"/>
              </a:spcAft>
            </a:pPr>
            <a:r>
              <a:rPr lang="cs-CZ" b="1" dirty="0"/>
              <a:t>Ochranné pásmo národní kulturní památky </a:t>
            </a:r>
            <a:r>
              <a:rPr lang="cs-CZ" dirty="0"/>
              <a:t>(ORP OOP)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primární památkou je obvykle významný objekt,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okolí se hlídá tak, aby nerušilo jeho uplatnění v krajině či městě.</a:t>
            </a:r>
          </a:p>
          <a:p>
            <a:pPr lvl="0">
              <a:spcAft>
                <a:spcPts val="600"/>
              </a:spcAft>
            </a:pPr>
            <a:endParaRPr lang="cs-CZ" dirty="0"/>
          </a:p>
          <a:p>
            <a:pPr lvl="0">
              <a:spcAft>
                <a:spcPts val="600"/>
              </a:spcAft>
            </a:pPr>
            <a:r>
              <a:rPr lang="cs-CZ" dirty="0"/>
              <a:t>Dopad na organizace: i běžná stavba, která sama památkou není, podléhá určitým pravidlům.</a:t>
            </a:r>
          </a:p>
          <a:p>
            <a:pPr lvl="0">
              <a:spcAft>
                <a:spcPts val="600"/>
              </a:spcAft>
            </a:pPr>
            <a:endParaRPr lang="cs-CZ" dirty="0"/>
          </a:p>
          <a:p>
            <a:pPr lvl="2">
              <a:spcAft>
                <a:spcPts val="600"/>
              </a:spcAft>
            </a:pPr>
            <a:r>
              <a:rPr lang="cs-CZ" dirty="0"/>
              <a:t>Při péči o objekt v MPZ pomůže Plán ochrany (vydaný ho mají Jablonec nad Nisou, Turnov, chystá se Lomnice nad Popelkou)</a:t>
            </a:r>
          </a:p>
        </p:txBody>
      </p:sp>
      <p:pic>
        <p:nvPicPr>
          <p:cNvPr id="3" name="Grafický objekt 2" descr="Žárovka">
            <a:extLst>
              <a:ext uri="{FF2B5EF4-FFF2-40B4-BE49-F238E27FC236}">
                <a16:creationId xmlns:a16="http://schemas.microsoft.com/office/drawing/2014/main" id="{9466BF6D-0EE6-B8E8-2A17-EEB167F8C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707" y="5407172"/>
            <a:ext cx="828355" cy="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FF614-6E81-B7C3-0665-AB56207D5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EBAFBA-57E4-639C-5FD1-BBBE00AF0A14}"/>
              </a:ext>
            </a:extLst>
          </p:cNvPr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Role příspěvkové organizace jako správce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20415B-C983-540D-4F67-89312C5F5DE2}"/>
              </a:ext>
            </a:extLst>
          </p:cNvPr>
          <p:cNvCxnSpPr>
            <a:cxnSpLocks/>
          </p:cNvCxnSpPr>
          <p:nvPr/>
        </p:nvCxnSpPr>
        <p:spPr>
          <a:xfrm>
            <a:off x="389970" y="1027256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A5B394EF-B6E6-F118-14BF-C9DCBB8D37CD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0253921-40C1-9464-7E84-819C0CFB6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B4FA60E-7C40-281A-88FE-85FD605473F8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obrázku 7" descr="Obsah obrázku oblečení, budova, osoba, muž&#10;&#10;Obsah generovaný pomocí AI může být nesprávný.">
            <a:extLst>
              <a:ext uri="{FF2B5EF4-FFF2-40B4-BE49-F238E27FC236}">
                <a16:creationId xmlns:a16="http://schemas.microsoft.com/office/drawing/2014/main" id="{279C53B4-899B-2736-8587-8F8E455390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138988" y="1804988"/>
            <a:ext cx="6858000" cy="3246437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7EBBBC-61A4-402F-0485-5EB4A140BB84}"/>
              </a:ext>
            </a:extLst>
          </p:cNvPr>
          <p:cNvSpPr txBox="1"/>
          <p:nvPr/>
        </p:nvSpPr>
        <p:spPr>
          <a:xfrm>
            <a:off x="473385" y="1467452"/>
            <a:ext cx="78534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u="sng" dirty="0"/>
              <a:t>Správce majetku = odpovědnost a prevence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lvl="0">
              <a:spcAft>
                <a:spcPts val="600"/>
              </a:spcAft>
            </a:pPr>
            <a:r>
              <a:rPr lang="cs-CZ" dirty="0"/>
              <a:t>Organizace má povinnost chovat se jako </a:t>
            </a:r>
            <a:r>
              <a:rPr lang="cs-CZ" b="1" dirty="0"/>
              <a:t>„řádný hospodář“</a:t>
            </a:r>
            <a:r>
              <a:rPr lang="cs-CZ" dirty="0"/>
              <a:t>.</a:t>
            </a:r>
          </a:p>
          <a:p>
            <a:pPr lvl="0">
              <a:spcAft>
                <a:spcPts val="600"/>
              </a:spcAft>
            </a:pPr>
            <a:r>
              <a:rPr lang="cs-CZ" dirty="0"/>
              <a:t>Co to obnáší: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pravidelně kontrolovat stav budov a pozemků,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udržovat objekty v provozuschopném stavu,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předcházet haváriím a zbytečným ztrátám.</a:t>
            </a:r>
          </a:p>
          <a:p>
            <a:pPr lvl="1">
              <a:spcAft>
                <a:spcPts val="600"/>
              </a:spcAft>
            </a:pPr>
            <a:endParaRPr lang="cs-CZ" dirty="0"/>
          </a:p>
          <a:p>
            <a:pPr lvl="0">
              <a:spcAft>
                <a:spcPts val="600"/>
              </a:spcAft>
            </a:pPr>
            <a:r>
              <a:rPr lang="cs-CZ" dirty="0"/>
              <a:t>U památkově chráněných objektů je dokumentace </a:t>
            </a:r>
            <a:r>
              <a:rPr lang="cs-CZ" b="1" dirty="0"/>
              <a:t>klíčová</a:t>
            </a:r>
            <a:r>
              <a:rPr lang="cs-CZ" dirty="0"/>
              <a:t> pro schvalování úprav.</a:t>
            </a:r>
          </a:p>
          <a:p>
            <a:pPr lvl="2">
              <a:spcAft>
                <a:spcPts val="600"/>
              </a:spcAft>
            </a:pPr>
            <a:r>
              <a:rPr lang="cs-CZ" dirty="0"/>
              <a:t>U kulturních památek je strategickou výhodou pořízení </a:t>
            </a:r>
            <a:r>
              <a:rPr lang="cs-CZ" b="1" dirty="0"/>
              <a:t>stavebně historického průzkumu</a:t>
            </a:r>
            <a:r>
              <a:rPr lang="cs-CZ" dirty="0"/>
              <a:t>, který definuje klíčové kulturně historické hodnoty.</a:t>
            </a:r>
          </a:p>
        </p:txBody>
      </p:sp>
      <p:pic>
        <p:nvPicPr>
          <p:cNvPr id="3" name="Grafický objekt 2" descr="Žárovka">
            <a:extLst>
              <a:ext uri="{FF2B5EF4-FFF2-40B4-BE49-F238E27FC236}">
                <a16:creationId xmlns:a16="http://schemas.microsoft.com/office/drawing/2014/main" id="{F4820659-9653-6BAF-4747-8279637EC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86" y="4426951"/>
            <a:ext cx="828355" cy="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82B4B-D636-F0A9-5754-85D92356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C0081D-BA34-EC43-AF09-396CA9E109D9}"/>
              </a:ext>
            </a:extLst>
          </p:cNvPr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Kdy jednat s památkáři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B1756-6D97-9C33-4AE7-589B812C81B5}"/>
              </a:ext>
            </a:extLst>
          </p:cNvPr>
          <p:cNvCxnSpPr>
            <a:cxnSpLocks/>
          </p:cNvCxnSpPr>
          <p:nvPr/>
        </p:nvCxnSpPr>
        <p:spPr>
          <a:xfrm>
            <a:off x="389970" y="1027256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CCC9B6EE-AA7E-A7B2-4618-61E325621738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13B939F-FB0F-A457-753D-BD839686E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pic>
        <p:nvPicPr>
          <p:cNvPr id="9" name="Zástupný symbol obrázku 8" descr="Obsah obrázku budova, interiér, opuštěné, zeď&#10;&#10;Obsah generovaný pomocí AI může být nesprávný.">
            <a:extLst>
              <a:ext uri="{FF2B5EF4-FFF2-40B4-BE49-F238E27FC236}">
                <a16:creationId xmlns:a16="http://schemas.microsoft.com/office/drawing/2014/main" id="{1BD7D698-D140-51DB-C509-48CD0B2104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B3E292C-F495-7E62-799F-F8957B9FEDAE}"/>
              </a:ext>
            </a:extLst>
          </p:cNvPr>
          <p:cNvSpPr txBox="1"/>
          <p:nvPr/>
        </p:nvSpPr>
        <p:spPr>
          <a:xfrm>
            <a:off x="473385" y="1467452"/>
            <a:ext cx="7445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u="sng" dirty="0"/>
              <a:t>Situace, kdy je nutná komunikace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Stavební zásahy:</a:t>
            </a:r>
            <a:r>
              <a:rPr lang="cs-CZ" dirty="0"/>
              <a:t> změny konstrukcí, přístavby, bourání částí.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Změny vzhledu:</a:t>
            </a:r>
            <a:r>
              <a:rPr lang="cs-CZ" dirty="0"/>
              <a:t> okna, dveře, střecha, fasády, povrchové úpravy.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Úpravy pozemků:</a:t>
            </a:r>
            <a:r>
              <a:rPr lang="cs-CZ" dirty="0"/>
              <a:t> terénní práce, oplocení, výsadba dřevin, technická infrastruktura.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Instalace technologií:</a:t>
            </a:r>
            <a:r>
              <a:rPr lang="cs-CZ" dirty="0"/>
              <a:t> klimatizace, solární panely, kamerové systémy.</a:t>
            </a:r>
          </a:p>
          <a:p>
            <a:pPr lvl="0">
              <a:spcAft>
                <a:spcPts val="600"/>
              </a:spcAft>
            </a:pPr>
            <a:endParaRPr lang="cs-CZ" dirty="0"/>
          </a:p>
          <a:p>
            <a:pPr lvl="0">
              <a:spcAft>
                <a:spcPts val="600"/>
              </a:spcAft>
            </a:pPr>
            <a:r>
              <a:rPr lang="cs-CZ" dirty="0"/>
              <a:t>Požadavky se liší podle typu ochrany – kulturní památka je nejpřísnější.</a:t>
            </a:r>
          </a:p>
        </p:txBody>
      </p:sp>
    </p:spTree>
    <p:extLst>
      <p:ext uri="{BB962C8B-B14F-4D97-AF65-F5344CB8AC3E}">
        <p14:creationId xmlns:p14="http://schemas.microsoft.com/office/powerpoint/2010/main" val="334602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7EE67-1B36-96E6-2B8D-407C9349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6CFD1-F55C-7D1B-B0D9-AF8B80421484}"/>
              </a:ext>
            </a:extLst>
          </p:cNvPr>
          <p:cNvSpPr txBox="1"/>
          <p:nvPr/>
        </p:nvSpPr>
        <p:spPr>
          <a:xfrm>
            <a:off x="389970" y="383195"/>
            <a:ext cx="80925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Jak komunikovat s památkovou péčí efektivně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DACD7C-EB01-08B4-8C38-82DAFD9C5885}"/>
              </a:ext>
            </a:extLst>
          </p:cNvPr>
          <p:cNvCxnSpPr>
            <a:cxnSpLocks/>
          </p:cNvCxnSpPr>
          <p:nvPr/>
        </p:nvCxnSpPr>
        <p:spPr>
          <a:xfrm>
            <a:off x="389970" y="1056440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6E4EBEE9-497A-AE94-2E60-1D14171475F8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Aspekty péče o objekty z hlediska památkové 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761AF8-2BC1-FDC5-0055-19960AB5D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61BA4B3-1F0D-D8C7-9241-612753B5AB8C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rázku 3" descr="Obsah obrázku diagram, mapa, Plán, text&#10;&#10;Obsah generovaný pomocí AI může být nesprávný.">
            <a:extLst>
              <a:ext uri="{FF2B5EF4-FFF2-40B4-BE49-F238E27FC236}">
                <a16:creationId xmlns:a16="http://schemas.microsoft.com/office/drawing/2014/main" id="{B37CF658-C4D1-A025-7411-4366B21041D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5723209-668F-F49C-1797-B2B962298908}"/>
              </a:ext>
            </a:extLst>
          </p:cNvPr>
          <p:cNvSpPr txBox="1"/>
          <p:nvPr/>
        </p:nvSpPr>
        <p:spPr>
          <a:xfrm>
            <a:off x="473385" y="1380200"/>
            <a:ext cx="8349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u="sng" dirty="0"/>
              <a:t>Praktický postup při přípravě úprav</a:t>
            </a:r>
            <a:r>
              <a:rPr lang="cs-CZ" dirty="0"/>
              <a:t>:</a:t>
            </a:r>
          </a:p>
          <a:p>
            <a:pPr lvl="0"/>
            <a:endParaRPr lang="cs-CZ" b="1" dirty="0"/>
          </a:p>
          <a:p>
            <a:pPr lvl="0">
              <a:spcAft>
                <a:spcPts val="600"/>
              </a:spcAft>
            </a:pPr>
            <a:r>
              <a:rPr lang="cs-CZ" dirty="0"/>
              <a:t>Ozvat se </a:t>
            </a:r>
            <a:r>
              <a:rPr lang="cs-CZ" b="1" dirty="0"/>
              <a:t>včas</a:t>
            </a:r>
            <a:r>
              <a:rPr lang="cs-CZ" dirty="0"/>
              <a:t>, ještě před plánováním rozpočtu nebo zadáním projektantovi.</a:t>
            </a:r>
          </a:p>
          <a:p>
            <a:pPr lvl="0">
              <a:spcAft>
                <a:spcPts val="600"/>
              </a:spcAft>
            </a:pPr>
            <a:r>
              <a:rPr lang="cs-CZ" dirty="0"/>
              <a:t>Připravit: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fotografie stávajícího stavu,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popis problému,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předběžný návrh řešení,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případně jednoduchý náčrt či studii.</a:t>
            </a:r>
          </a:p>
          <a:p>
            <a:pPr lvl="0">
              <a:spcAft>
                <a:spcPts val="600"/>
              </a:spcAft>
            </a:pPr>
            <a:r>
              <a:rPr lang="cs-CZ" dirty="0"/>
              <a:t>Výhody předběžné konzultace: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snížení rizika zamítnutí,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úspora času i peněz,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přesnější projektová dokumentace.</a:t>
            </a:r>
          </a:p>
          <a:p>
            <a:pPr lvl="0"/>
            <a:endParaRPr lang="cs-CZ" dirty="0"/>
          </a:p>
          <a:p>
            <a:pPr lvl="0">
              <a:spcAft>
                <a:spcPts val="600"/>
              </a:spcAft>
            </a:pPr>
            <a:r>
              <a:rPr lang="cs-CZ" dirty="0"/>
              <a:t>Památkáři nechtějí „bránit“, ale zajistit, aby obnova nenarušila hodnotu objektu nebo celku.</a:t>
            </a:r>
          </a:p>
        </p:txBody>
      </p:sp>
    </p:spTree>
    <p:extLst>
      <p:ext uri="{BB962C8B-B14F-4D97-AF65-F5344CB8AC3E}">
        <p14:creationId xmlns:p14="http://schemas.microsoft.com/office/powerpoint/2010/main" val="133748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12051</TotalTime>
  <Words>1041</Words>
  <Application>Microsoft Office PowerPoint</Application>
  <PresentationFormat>Širokoúhlá obrazovka</PresentationFormat>
  <Paragraphs>155</Paragraphs>
  <Slides>13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Source Sans Pro</vt:lpstr>
      <vt:lpstr>Times New Roman</vt:lpstr>
      <vt:lpstr>Titillium</vt:lpstr>
      <vt:lpstr>Titillium Bd</vt:lpstr>
      <vt:lpstr>Titillium Light</vt:lpstr>
      <vt:lpstr>Office Theme</vt:lpstr>
      <vt:lpstr>Prezentace aplikace PowerPoint</vt:lpstr>
      <vt:lpstr>Správa nemovitého majetku v kontextu památkové péče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Ščerbáková Markéta</cp:lastModifiedBy>
  <cp:revision>246</cp:revision>
  <dcterms:created xsi:type="dcterms:W3CDTF">2016-09-29T04:17:56Z</dcterms:created>
  <dcterms:modified xsi:type="dcterms:W3CDTF">2025-12-12T08:57:35Z</dcterms:modified>
</cp:coreProperties>
</file>